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70" r:id="rId3"/>
    <p:sldId id="265" r:id="rId4"/>
    <p:sldId id="259" r:id="rId5"/>
    <p:sldId id="258" r:id="rId6"/>
    <p:sldId id="268" r:id="rId7"/>
    <p:sldId id="264" r:id="rId8"/>
    <p:sldId id="260" r:id="rId9"/>
    <p:sldId id="267" r:id="rId10"/>
    <p:sldId id="261" r:id="rId11"/>
    <p:sldId id="269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75CFE-7DBB-41AA-B21D-1DD195DA4D6A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291DD-EF9C-48BA-ADBC-19178C6B32F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291DD-EF9C-48BA-ADBC-19178C6B32FB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7E5FE28-50DD-43C5-AF4D-30CBF55AB74E}" type="datetimeFigureOut">
              <a:rPr lang="en-CA" smtClean="0"/>
              <a:pPr/>
              <a:t>23/09/2010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DE22C69-2362-4A21-A794-7281DB46803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2.chemistry.msu.edu/faculty/reusch/VirtTxtJml/aldket1.htm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2.chemistry.msu.edu/faculty/reusch/VirtTxtJml/aldket1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commons.wikimedia.org/wiki/File:Ketone_structural.pn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Testosterone_structure.pn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12" Type="http://schemas.openxmlformats.org/officeDocument/2006/relationships/hyperlink" Target="http://www.seasonedwithlove.com/chocolate_banana_tiramisu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ncessiondecals.com/fprpopcn.htm" TargetMode="Externa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hyperlink" Target="http://passionwind.com/blog/default.asp?archive=1&amp;year=2010&amp;month=5" TargetMode="External"/><Relationship Id="rId4" Type="http://schemas.openxmlformats.org/officeDocument/2006/relationships/hyperlink" Target="http://www.wekenshop.com/Cosmetics-Fragrances/Nail-Care.html" TargetMode="Externa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2.chemistry.msu.edu/faculty/reusch/VirtTxtJml/aldket1.htm" TargetMode="Externa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Ketones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mtClean="0"/>
              <a:t>By Emily Smith</a:t>
            </a:r>
          </a:p>
          <a:p>
            <a:r>
              <a:rPr lang="en-CA" smtClean="0"/>
              <a:t>and Katie Baba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0" y="3284984"/>
            <a:ext cx="9144000" cy="864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 descr="ketone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75856" cy="1160861"/>
          </a:xfrm>
          <a:prstGeom prst="rect">
            <a:avLst/>
          </a:prstGeom>
        </p:spPr>
      </p:pic>
      <p:pic>
        <p:nvPicPr>
          <p:cNvPr id="5" name="Picture 4" descr="ketone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636912"/>
            <a:ext cx="4788024" cy="1164261"/>
          </a:xfrm>
          <a:prstGeom prst="rect">
            <a:avLst/>
          </a:prstGeom>
        </p:spPr>
      </p:pic>
      <p:pic>
        <p:nvPicPr>
          <p:cNvPr id="6" name="Picture 5" descr="ketones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268760"/>
            <a:ext cx="4067944" cy="1259982"/>
          </a:xfrm>
          <a:prstGeom prst="rect">
            <a:avLst/>
          </a:prstGeom>
        </p:spPr>
      </p:pic>
      <p:pic>
        <p:nvPicPr>
          <p:cNvPr id="7" name="Picture 6" descr="ketones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452942"/>
            <a:ext cx="4932040" cy="1405057"/>
          </a:xfrm>
          <a:prstGeom prst="rect">
            <a:avLst/>
          </a:prstGeom>
        </p:spPr>
      </p:pic>
      <p:pic>
        <p:nvPicPr>
          <p:cNvPr id="8" name="Picture 7" descr="ketones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933056"/>
            <a:ext cx="4716016" cy="14436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12360" y="0"/>
            <a:ext cx="1331640" cy="6858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788024" y="332656"/>
            <a:ext cx="2952328" cy="31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chemeClr val="bg1"/>
                </a:solidFill>
              </a:rPr>
              <a:t>EXAMPLES</a:t>
            </a:r>
          </a:p>
          <a:p>
            <a:r>
              <a:rPr lang="en-CA" sz="4800" dirty="0">
                <a:solidFill>
                  <a:schemeClr val="bg1"/>
                </a:solidFill>
              </a:rPr>
              <a:t> </a:t>
            </a:r>
            <a:r>
              <a:rPr lang="en-CA" sz="4800" dirty="0" smtClean="0">
                <a:solidFill>
                  <a:schemeClr val="bg1"/>
                </a:solidFill>
              </a:rPr>
              <a:t>    OF  </a:t>
            </a:r>
          </a:p>
          <a:p>
            <a:r>
              <a:rPr lang="en-CA" sz="4800" dirty="0">
                <a:solidFill>
                  <a:schemeClr val="bg1"/>
                </a:solidFill>
              </a:rPr>
              <a:t> </a:t>
            </a:r>
            <a:r>
              <a:rPr lang="en-CA" sz="4800" dirty="0" smtClean="0">
                <a:solidFill>
                  <a:schemeClr val="bg1"/>
                </a:solidFill>
              </a:rPr>
              <a:t> NAMING </a:t>
            </a:r>
          </a:p>
          <a:p>
            <a:r>
              <a:rPr lang="en-CA" sz="4800" dirty="0">
                <a:solidFill>
                  <a:schemeClr val="bg1"/>
                </a:solidFill>
              </a:rPr>
              <a:t> </a:t>
            </a:r>
            <a:r>
              <a:rPr lang="en-CA" sz="4800" dirty="0" smtClean="0">
                <a:solidFill>
                  <a:schemeClr val="bg1"/>
                </a:solidFill>
              </a:rPr>
              <a:t> SCHEME</a:t>
            </a:r>
            <a:endParaRPr lang="en-CA" sz="4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59492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hlinkClick r:id="rId8"/>
              </a:rPr>
              <a:t>http://www2.chemistry.msu.edu/faculty/reusch/VirtTxtJml/aldket1.htm</a:t>
            </a:r>
            <a:r>
              <a:rPr lang="en-CA" sz="1200" dirty="0" smtClean="0"/>
              <a:t> </a:t>
            </a:r>
            <a:endParaRPr lang="en-CA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47864" y="0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Simple </a:t>
            </a:r>
            <a:r>
              <a:rPr lang="en-CA" dirty="0" err="1" smtClean="0">
                <a:solidFill>
                  <a:schemeClr val="bg1"/>
                </a:solidFill>
                <a:sym typeface="Wingdings" pitchFamily="2" charset="2"/>
              </a:rPr>
              <a:t>ketones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... No locator number</a:t>
            </a:r>
            <a:r>
              <a:rPr lang="en-CA" dirty="0" smtClean="0">
                <a:sym typeface="Wingdings" pitchFamily="2" charset="2"/>
              </a:rPr>
              <a:t> 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443711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chemeClr val="bg1"/>
                </a:solidFill>
                <a:sym typeface="Wingdings" pitchFamily="2" charset="2"/>
              </a:rPr>
              <a:t> There are two </a:t>
            </a:r>
            <a:r>
              <a:rPr lang="en-CA" sz="1600" dirty="0" err="1" smtClean="0">
                <a:solidFill>
                  <a:schemeClr val="bg1"/>
                </a:solidFill>
                <a:sym typeface="Wingdings" pitchFamily="2" charset="2"/>
              </a:rPr>
              <a:t>keto</a:t>
            </a:r>
            <a:r>
              <a:rPr lang="en-CA" sz="1600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CA" sz="1600" dirty="0" smtClean="0">
                <a:solidFill>
                  <a:schemeClr val="bg1"/>
                </a:solidFill>
                <a:sym typeface="Wingdings" pitchFamily="2" charset="2"/>
              </a:rPr>
              <a:t>groups (</a:t>
            </a:r>
            <a:r>
              <a:rPr lang="en-CA" sz="1600" dirty="0" err="1" smtClean="0">
                <a:solidFill>
                  <a:schemeClr val="bg1"/>
                </a:solidFill>
                <a:sym typeface="Wingdings" pitchFamily="2" charset="2"/>
              </a:rPr>
              <a:t>di</a:t>
            </a:r>
            <a:r>
              <a:rPr lang="en-CA" sz="1600" dirty="0" smtClean="0">
                <a:solidFill>
                  <a:schemeClr val="bg1"/>
                </a:solidFill>
                <a:sym typeface="Wingdings" pitchFamily="2" charset="2"/>
              </a:rPr>
              <a:t>)</a:t>
            </a:r>
            <a:endParaRPr lang="en-CA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Common Ketones…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7239000" cy="4371752"/>
          </a:xfrm>
        </p:spPr>
        <p:txBody>
          <a:bodyPr>
            <a:normAutofit/>
          </a:bodyPr>
          <a:lstStyle/>
          <a:p>
            <a:r>
              <a:rPr lang="en-CA" sz="2000" dirty="0" smtClean="0"/>
              <a:t>CH3COCH3 known as </a:t>
            </a:r>
            <a:r>
              <a:rPr lang="en-CA" sz="2000" dirty="0" err="1" smtClean="0"/>
              <a:t>propanone</a:t>
            </a:r>
            <a:r>
              <a:rPr lang="en-CA" sz="2000" dirty="0" smtClean="0"/>
              <a:t>, acetone, OR </a:t>
            </a:r>
            <a:r>
              <a:rPr lang="en-CA" sz="2000" dirty="0" err="1" smtClean="0"/>
              <a:t>dimethyl</a:t>
            </a:r>
            <a:r>
              <a:rPr lang="en-CA" sz="2000" dirty="0" smtClean="0"/>
              <a:t> </a:t>
            </a:r>
            <a:r>
              <a:rPr lang="en-CA" sz="2000" dirty="0" err="1" smtClean="0"/>
              <a:t>ketone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pPr>
              <a:buNone/>
            </a:pPr>
            <a:endParaRPr lang="en-CA" sz="2000" dirty="0" smtClean="0"/>
          </a:p>
          <a:p>
            <a:pPr>
              <a:buNone/>
            </a:pPr>
            <a:endParaRPr lang="en-CA" sz="1000" dirty="0" smtClean="0"/>
          </a:p>
          <a:p>
            <a:r>
              <a:rPr lang="en-CA" sz="1000" dirty="0" smtClean="0"/>
              <a:t>http</a:t>
            </a:r>
            <a:r>
              <a:rPr lang="en-CA" sz="1000" dirty="0" smtClean="0"/>
              <a:t>://molecularmaidens.blogspot.com/</a:t>
            </a:r>
            <a:endParaRPr lang="en-CA" sz="1000" dirty="0" smtClean="0"/>
          </a:p>
          <a:p>
            <a:r>
              <a:rPr lang="en-CA" sz="2000" dirty="0" smtClean="0"/>
              <a:t>C6H5COC6H5 known as, </a:t>
            </a:r>
            <a:r>
              <a:rPr lang="en-CA" sz="2000" dirty="0" err="1" smtClean="0"/>
              <a:t>diphenylmethanone</a:t>
            </a:r>
            <a:r>
              <a:rPr lang="en-CA" sz="2000" dirty="0" smtClean="0"/>
              <a:t>, </a:t>
            </a:r>
            <a:r>
              <a:rPr lang="en-CA" sz="2000" dirty="0" err="1" smtClean="0"/>
              <a:t>benzophenone</a:t>
            </a:r>
            <a:r>
              <a:rPr lang="en-CA" sz="2000" dirty="0" smtClean="0"/>
              <a:t>, OR </a:t>
            </a:r>
            <a:r>
              <a:rPr lang="en-CA" sz="2000" dirty="0" err="1" smtClean="0"/>
              <a:t>diphenyl</a:t>
            </a:r>
            <a:r>
              <a:rPr lang="en-CA" sz="2000" dirty="0" smtClean="0"/>
              <a:t> </a:t>
            </a:r>
            <a:r>
              <a:rPr lang="en-CA" sz="2000" dirty="0" err="1" smtClean="0"/>
              <a:t>ketone</a:t>
            </a:r>
            <a:endParaRPr lang="en-CA" sz="2000" dirty="0"/>
          </a:p>
        </p:txBody>
      </p:sp>
      <p:pic>
        <p:nvPicPr>
          <p:cNvPr id="5" name="Picture 4" descr="aceton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988840"/>
            <a:ext cx="2448272" cy="1573889"/>
          </a:xfrm>
          <a:prstGeom prst="rect">
            <a:avLst/>
          </a:prstGeom>
        </p:spPr>
      </p:pic>
      <p:pic>
        <p:nvPicPr>
          <p:cNvPr id="6" name="Picture 5" descr="benzophen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797152"/>
            <a:ext cx="2880320" cy="1820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85192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alketprp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3707904" cy="6789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5936" y="188640"/>
            <a:ext cx="514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srgbClr val="C00000"/>
                </a:solidFill>
              </a:rPr>
              <a:t>Synthesis/Reaction Properties</a:t>
            </a:r>
            <a:endParaRPr lang="en-CA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602128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hlinkClick r:id="rId4"/>
              </a:rPr>
              <a:t>http://www2.chemistry.msu.edu/faculty/reusch/VirtTxtJml/aldket1.htm</a:t>
            </a:r>
            <a:r>
              <a:rPr lang="en-CA" sz="1200" dirty="0" smtClean="0"/>
              <a:t> </a:t>
            </a:r>
            <a:endParaRPr lang="en-CA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1556792"/>
            <a:ext cx="388843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3200" dirty="0" smtClean="0">
                <a:solidFill>
                  <a:schemeClr val="bg1"/>
                </a:solidFill>
              </a:rPr>
              <a:t>There are several ways in which a </a:t>
            </a:r>
            <a:r>
              <a:rPr lang="en-CA" sz="3200" dirty="0" err="1" smtClean="0">
                <a:solidFill>
                  <a:schemeClr val="bg1"/>
                </a:solidFill>
              </a:rPr>
              <a:t>ketone</a:t>
            </a:r>
            <a:r>
              <a:rPr lang="en-CA" sz="3200" dirty="0" smtClean="0">
                <a:solidFill>
                  <a:schemeClr val="bg1"/>
                </a:solidFill>
              </a:rPr>
              <a:t> can be synthesized.</a:t>
            </a:r>
          </a:p>
          <a:p>
            <a:pPr>
              <a:buFont typeface="Arial" pitchFamily="34" charset="0"/>
              <a:buChar char="•"/>
            </a:pPr>
            <a:endParaRPr lang="en-CA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3200" dirty="0" smtClean="0">
                <a:solidFill>
                  <a:schemeClr val="bg1"/>
                </a:solidFill>
              </a:rPr>
              <a:t>One way is the oxidation of secondary alcohols</a:t>
            </a: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3" name="Picture 2" descr="http://www.elmhurst.edu/~chm/vchembook/images3/702oxket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77072"/>
            <a:ext cx="5311413" cy="2273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1412776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bg1"/>
                </a:solidFill>
              </a:rPr>
              <a:t>A hydrogen atom is taken away with two additional electrons</a:t>
            </a:r>
            <a:r>
              <a:rPr lang="en-CA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CA" sz="2000" dirty="0" smtClean="0"/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bg1"/>
                </a:solidFill>
              </a:rPr>
              <a:t>The hydrogen atom is then separated from the oxygen as a hydrogen ion</a:t>
            </a: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bg1"/>
                </a:solidFill>
              </a:rPr>
              <a:t>The two hydrogen electrons are used to create the double bond</a:t>
            </a: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bg1"/>
                </a:solidFill>
              </a:rPr>
              <a:t>Finally, the H (and the two electrons), the H ion, and the oxygen form a water molecule, apart from the newly formed </a:t>
            </a:r>
            <a:r>
              <a:rPr lang="en-CA" sz="2000" dirty="0" err="1" smtClean="0">
                <a:solidFill>
                  <a:schemeClr val="bg1"/>
                </a:solidFill>
              </a:rPr>
              <a:t>ketone</a:t>
            </a:r>
            <a:r>
              <a:rPr lang="en-CA" sz="2000" dirty="0" smtClean="0">
                <a:solidFill>
                  <a:schemeClr val="bg1"/>
                </a:solidFill>
              </a:rPr>
              <a:t>.</a:t>
            </a:r>
            <a:endParaRPr lang="en-CA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8640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 smtClean="0">
                <a:solidFill>
                  <a:schemeClr val="bg1"/>
                </a:solidFill>
              </a:rPr>
              <a:t>Continued...</a:t>
            </a:r>
            <a:endParaRPr lang="en-CA" sz="6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4221088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B0F0"/>
                </a:solidFill>
              </a:rPr>
              <a:t>In an oxidation of secondary alcohols:</a:t>
            </a:r>
          </a:p>
          <a:p>
            <a:pPr>
              <a:buFont typeface="Wingdings"/>
              <a:buChar char="à"/>
            </a:pPr>
            <a:r>
              <a:rPr lang="en-CA" dirty="0" smtClean="0">
                <a:solidFill>
                  <a:srgbClr val="00B0F0"/>
                </a:solidFill>
              </a:rPr>
              <a:t>Oxidizing agent removes hydrogen and electrons from alcohol</a:t>
            </a:r>
          </a:p>
          <a:p>
            <a:pPr>
              <a:buFont typeface="Wingdings"/>
              <a:buChar char="à"/>
            </a:pPr>
            <a:r>
              <a:rPr lang="en-CA" dirty="0" smtClean="0">
                <a:solidFill>
                  <a:srgbClr val="00B0F0"/>
                </a:solidFill>
              </a:rPr>
              <a:t>Reacts with them to make </a:t>
            </a:r>
            <a:r>
              <a:rPr lang="en-CA" dirty="0" err="1" smtClean="0">
                <a:solidFill>
                  <a:srgbClr val="00B0F0"/>
                </a:solidFill>
              </a:rPr>
              <a:t>ketones</a:t>
            </a:r>
            <a:r>
              <a:rPr lang="en-CA" dirty="0" smtClean="0">
                <a:solidFill>
                  <a:srgbClr val="00B0F0"/>
                </a:solidFill>
              </a:rPr>
              <a:t> and water. </a:t>
            </a:r>
            <a:endParaRPr lang="en-CA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648866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secondary alcohol + (0) --&gt; </a:t>
            </a:r>
            <a:r>
              <a:rPr lang="en-CA" b="1" dirty="0" err="1" smtClean="0">
                <a:solidFill>
                  <a:schemeClr val="bg1"/>
                </a:solidFill>
              </a:rPr>
              <a:t>ketone</a:t>
            </a:r>
            <a:r>
              <a:rPr lang="en-CA" b="1" dirty="0" smtClean="0">
                <a:solidFill>
                  <a:schemeClr val="bg1"/>
                </a:solidFill>
              </a:rPr>
              <a:t> + HOH</a:t>
            </a:r>
            <a:endParaRPr lang="en-C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are </a:t>
            </a:r>
            <a:r>
              <a:rPr lang="en-CA" dirty="0" err="1" smtClean="0"/>
              <a:t>ketones</a:t>
            </a:r>
            <a:r>
              <a:rPr lang="en-CA" dirty="0" smtClean="0"/>
              <a:t>?</a:t>
            </a:r>
          </a:p>
          <a:p>
            <a:r>
              <a:rPr lang="en-CA" dirty="0" smtClean="0"/>
              <a:t>The structural </a:t>
            </a:r>
            <a:r>
              <a:rPr lang="en-CA" dirty="0" smtClean="0"/>
              <a:t>f</a:t>
            </a:r>
            <a:r>
              <a:rPr lang="en-CA" dirty="0" smtClean="0"/>
              <a:t>ormula</a:t>
            </a:r>
          </a:p>
          <a:p>
            <a:r>
              <a:rPr lang="en-CA" dirty="0" smtClean="0"/>
              <a:t>Where they are found (in nature and products)</a:t>
            </a:r>
          </a:p>
          <a:p>
            <a:r>
              <a:rPr lang="en-CA" dirty="0" smtClean="0"/>
              <a:t>The naming scheme</a:t>
            </a:r>
          </a:p>
          <a:p>
            <a:r>
              <a:rPr lang="en-CA" dirty="0" smtClean="0"/>
              <a:t>Some common </a:t>
            </a:r>
            <a:r>
              <a:rPr lang="en-CA" dirty="0" err="1" smtClean="0"/>
              <a:t>ketones</a:t>
            </a:r>
            <a:endParaRPr lang="en-CA" dirty="0" smtClean="0"/>
          </a:p>
          <a:p>
            <a:r>
              <a:rPr lang="en-CA" dirty="0" smtClean="0"/>
              <a:t>Synthesis of </a:t>
            </a:r>
            <a:r>
              <a:rPr lang="en-CA" dirty="0" err="1" smtClean="0"/>
              <a:t>ketones</a:t>
            </a:r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000" dirty="0" smtClean="0">
                <a:solidFill>
                  <a:srgbClr val="C00000"/>
                </a:solidFill>
              </a:rPr>
              <a:t>What are they?</a:t>
            </a:r>
            <a:r>
              <a:rPr lang="en-CA" sz="4000" dirty="0" smtClean="0">
                <a:solidFill>
                  <a:srgbClr val="C00000"/>
                </a:solidFill>
              </a:rPr>
              <a:t/>
            </a:r>
            <a:br>
              <a:rPr lang="en-CA" sz="4000" dirty="0" smtClean="0">
                <a:solidFill>
                  <a:srgbClr val="C00000"/>
                </a:solidFill>
              </a:rPr>
            </a:b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856357"/>
            <a:ext cx="76328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Ketones possess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 least one carbonyl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group, as it is the functional group present in both </a:t>
            </a:r>
            <a:r>
              <a:rPr lang="en-C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aldehydes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en-C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ketones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(a carbon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atom double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bonded to an 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oxygen atom).</a:t>
            </a: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CA" sz="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ttp://www.google.ca/imgres?imgurl=http://www.hcc.mnscu.edu/chem/V.21/carbonyl_group.jpg&amp;imgrefurl=http://www.hcc.mnscu.edu/chem/V.21/page_id_43236.html&amp;h=344&amp;w=514&amp;sz=37&amp;tbnid=vGR6DNuOtLGoVM:&amp;tbnh=88&amp;tbnw=131&amp;prev=/images%3Fq%3Dcarbonyl%2Bgroup&amp;zoom=1&amp;q=carbonyl+group&amp;hl=en&amp;usg=__oSRPxRf0jgObObfkvmYdaad88xQ=&amp;sa=X&amp;ei=SNebTLmND82pnQe29rC3DQ&amp;ved=0CCUQ9QEwBA</a:t>
            </a:r>
            <a:endParaRPr lang="en-CA" sz="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Unlike </a:t>
            </a:r>
            <a:r>
              <a:rPr lang="en-C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aldehydes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hydrogen atoms are never attached to a carbonyl group. 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a </a:t>
            </a:r>
            <a:r>
              <a:rPr lang="en-CA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ketone</a:t>
            </a:r>
            <a:r>
              <a:rPr lang="en-CA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the carbon of the carbonyl group is joined to two other carbons. </a:t>
            </a:r>
          </a:p>
          <a:p>
            <a:pPr>
              <a:buFont typeface="Arial" pitchFamily="34" charset="0"/>
              <a:buChar char="•"/>
            </a:pPr>
            <a:endParaRPr lang="en-CA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4" descr="carbonyl_gr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060848"/>
            <a:ext cx="2880320" cy="1927685"/>
          </a:xfrm>
          <a:prstGeom prst="rect">
            <a:avLst/>
          </a:prstGeom>
        </p:spPr>
      </p:pic>
      <p:pic>
        <p:nvPicPr>
          <p:cNvPr id="6" name="Picture 5" descr="aldke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5589240"/>
            <a:ext cx="5760640" cy="10177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6597352"/>
            <a:ext cx="7560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http://www2.chemistry.msu.edu/faculty/reusch/VirtTxtJml/aldket1.htm</a:t>
            </a:r>
            <a:endParaRPr lang="en-C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8100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dirty="0" smtClean="0">
                <a:solidFill>
                  <a:schemeClr val="bg1"/>
                </a:solidFill>
              </a:rPr>
              <a:t>Structural Formula &amp; 3D Structure</a:t>
            </a:r>
            <a:endParaRPr lang="en-CA" sz="4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72400" y="0"/>
            <a:ext cx="9716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338" name="Picture 2" descr="http://upload.wikimedia.org/wikipedia/commons/c/cb/Ketone_structur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2160240" cy="21958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299695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hlinkClick r:id="rId4"/>
              </a:rPr>
              <a:t>http://commons.wikimedia.org/wiki/File:Ketone_structural.png</a:t>
            </a:r>
            <a:r>
              <a:rPr lang="en-CA" sz="1200" dirty="0" smtClean="0"/>
              <a:t> </a:t>
            </a:r>
            <a:endParaRPr lang="en-CA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4221088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2Left"/>
              <a:lightRig rig="threePt" dir="t"/>
            </a:scene3d>
          </a:bodyPr>
          <a:lstStyle/>
          <a:p>
            <a:r>
              <a:rPr lang="en-CA" sz="7200" dirty="0" smtClean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RCOR</a:t>
            </a:r>
            <a:endParaRPr lang="en-CA" sz="7200" dirty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3" name="Picture 12" descr="688px-Acetone-3D-vd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132856"/>
            <a:ext cx="5013448" cy="43649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99384" y="6309320"/>
            <a:ext cx="554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solidFill>
                  <a:schemeClr val="bg1"/>
                </a:solidFill>
              </a:rPr>
              <a:t>http://commons.wikimedia.org/wiki/File:Acetone-3D-vdW.png</a:t>
            </a:r>
            <a:endParaRPr lang="en-CA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0" y="1412776"/>
            <a:ext cx="2555776" cy="25922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 smtClean="0">
                <a:solidFill>
                  <a:srgbClr val="C00000"/>
                </a:solidFill>
              </a:rPr>
              <a:t>Where are they?</a:t>
            </a:r>
            <a:endParaRPr lang="en-CA" sz="9600" dirty="0">
              <a:solidFill>
                <a:srgbClr val="C00000"/>
              </a:solidFill>
            </a:endParaRPr>
          </a:p>
        </p:txBody>
      </p:sp>
      <p:pic>
        <p:nvPicPr>
          <p:cNvPr id="16386" name="Picture 2" descr="http://www.wekenshop.com/images/78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2232248" cy="2232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4005064"/>
            <a:ext cx="20882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hlinkClick r:id="rId4"/>
              </a:rPr>
              <a:t>http://www.wekenshop.com/Cosmetics-Fragrances/Nail-Care.html</a:t>
            </a:r>
            <a:r>
              <a:rPr lang="en-CA" sz="1100" dirty="0" smtClean="0"/>
              <a:t> </a:t>
            </a:r>
            <a:endParaRPr lang="en-CA" sz="1100" dirty="0"/>
          </a:p>
        </p:txBody>
      </p:sp>
      <p:sp>
        <p:nvSpPr>
          <p:cNvPr id="8" name="Rectangle 7"/>
          <p:cNvSpPr/>
          <p:nvPr/>
        </p:nvSpPr>
        <p:spPr>
          <a:xfrm>
            <a:off x="2699792" y="2132856"/>
            <a:ext cx="1944216" cy="22322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4788024" y="1412776"/>
            <a:ext cx="2304256" cy="15121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388" name="Picture 4" descr="http://www.concessiondecals.com/mnpopcr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276872"/>
            <a:ext cx="1620180" cy="194421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27784" y="4437112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hlinkClick r:id="rId6"/>
              </a:rPr>
              <a:t>http://www.concessiondecals.com/fprpopcn.htm</a:t>
            </a:r>
            <a:r>
              <a:rPr lang="en-CA" sz="1100" dirty="0" smtClean="0"/>
              <a:t> </a:t>
            </a:r>
            <a:endParaRPr lang="en-CA" sz="1100" dirty="0"/>
          </a:p>
        </p:txBody>
      </p:sp>
      <p:pic>
        <p:nvPicPr>
          <p:cNvPr id="16390" name="Picture 6" descr="http://upload.wikimedia.org/wikipedia/commons/e/ed/Testosterone_structur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1484784"/>
            <a:ext cx="2123321" cy="13681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860032" y="2996952"/>
            <a:ext cx="2160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hlinkClick r:id="rId8"/>
              </a:rPr>
              <a:t>http://commons.wikimedia.org/wiki/File:Testosterone_structure.png</a:t>
            </a:r>
            <a:r>
              <a:rPr lang="en-CA" sz="1100" dirty="0" smtClean="0"/>
              <a:t> </a:t>
            </a:r>
            <a:endParaRPr lang="en-CA" sz="1100" dirty="0"/>
          </a:p>
        </p:txBody>
      </p:sp>
      <p:sp>
        <p:nvSpPr>
          <p:cNvPr id="14" name="Rectangle 13"/>
          <p:cNvSpPr/>
          <p:nvPr/>
        </p:nvSpPr>
        <p:spPr>
          <a:xfrm>
            <a:off x="6804248" y="3429000"/>
            <a:ext cx="2160240" cy="18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392" name="Picture 8" descr="http://t0.gstatic.com/images?q=tbn:VkvIN0FifdijxM:http://passionwind.com/blogimages/2010/urine-test.jpg&amp;t=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3645024"/>
            <a:ext cx="1905441" cy="144016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04248" y="6093296"/>
            <a:ext cx="2160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hlinkClick r:id="rId10"/>
              </a:rPr>
              <a:t>http://passionwind.com/blog/default.asp?archive=1&amp;year=2010&amp;month=5</a:t>
            </a:r>
            <a:r>
              <a:rPr lang="en-CA" sz="1100" dirty="0" smtClean="0"/>
              <a:t> </a:t>
            </a:r>
            <a:endParaRPr lang="en-CA" sz="1100" dirty="0"/>
          </a:p>
        </p:txBody>
      </p:sp>
      <p:sp>
        <p:nvSpPr>
          <p:cNvPr id="18" name="Rectangle 17"/>
          <p:cNvSpPr/>
          <p:nvPr/>
        </p:nvSpPr>
        <p:spPr>
          <a:xfrm>
            <a:off x="7308304" y="1484784"/>
            <a:ext cx="1835696" cy="1800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396" name="Picture 12" descr="http://www.seasonedwithlove.com/banana_flavorin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2320" y="1628800"/>
            <a:ext cx="1512168" cy="151216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876256" y="5301208"/>
            <a:ext cx="20882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hlinkClick r:id="rId12"/>
              </a:rPr>
              <a:t>http://www.seasonedwithlove.com/chocolate_banana_tiramisu.htm</a:t>
            </a:r>
            <a:r>
              <a:rPr lang="en-CA" sz="1100" dirty="0" smtClean="0"/>
              <a:t> </a:t>
            </a:r>
            <a:endParaRPr lang="en-CA" sz="1100" dirty="0"/>
          </a:p>
        </p:txBody>
      </p:sp>
      <p:sp>
        <p:nvSpPr>
          <p:cNvPr id="21" name="TextBox 20"/>
          <p:cNvSpPr txBox="1"/>
          <p:nvPr/>
        </p:nvSpPr>
        <p:spPr>
          <a:xfrm rot="19581790">
            <a:off x="-144869" y="565573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B0F0"/>
                </a:solidFill>
              </a:rPr>
              <a:t>Nail Polish Remover</a:t>
            </a:r>
            <a:endParaRPr lang="en-CA" sz="2400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9506429">
            <a:off x="985300" y="5558847"/>
            <a:ext cx="3207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B0F0"/>
                </a:solidFill>
              </a:rPr>
              <a:t>Popcorn Butter Flavouring</a:t>
            </a:r>
            <a:endParaRPr lang="en-CA" sz="2000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9407609">
            <a:off x="2182888" y="565737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rgbClr val="00B0F0"/>
                </a:solidFill>
              </a:rPr>
              <a:t>Testosterone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24" name="TextBox 23"/>
          <p:cNvSpPr txBox="1"/>
          <p:nvPr/>
        </p:nvSpPr>
        <p:spPr>
          <a:xfrm rot="19386144">
            <a:off x="4052652" y="5549598"/>
            <a:ext cx="2974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B0F0"/>
                </a:solidFill>
              </a:rPr>
              <a:t>Bananas</a:t>
            </a:r>
            <a:endParaRPr lang="en-CA" sz="2400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9393630">
            <a:off x="2797414" y="5171324"/>
            <a:ext cx="4472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00B0F0"/>
                </a:solidFill>
              </a:rPr>
              <a:t>Diabetic </a:t>
            </a:r>
            <a:r>
              <a:rPr lang="en-CA" sz="2000" dirty="0" err="1" smtClean="0">
                <a:solidFill>
                  <a:srgbClr val="00B0F0"/>
                </a:solidFill>
              </a:rPr>
              <a:t>Ketoacidosis</a:t>
            </a:r>
            <a:r>
              <a:rPr lang="en-CA" sz="2000" dirty="0" smtClean="0">
                <a:solidFill>
                  <a:srgbClr val="00B0F0"/>
                </a:solidFill>
              </a:rPr>
              <a:t>’ patient’s urine</a:t>
            </a:r>
            <a:endParaRPr lang="en-CA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Where are they Continued…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7067128" cy="5092576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Ketones are produced on massive scales in </a:t>
            </a:r>
            <a:r>
              <a:rPr lang="en-CA" dirty="0" smtClean="0"/>
              <a:t>industries for </a:t>
            </a:r>
            <a:r>
              <a:rPr lang="en-CA" dirty="0" smtClean="0"/>
              <a:t>solvents, </a:t>
            </a:r>
            <a:r>
              <a:rPr lang="en-CA" dirty="0" smtClean="0"/>
              <a:t>and pharmaceuticals (</a:t>
            </a:r>
            <a:r>
              <a:rPr lang="en-CA" dirty="0" smtClean="0"/>
              <a:t>including natural and synthetic </a:t>
            </a:r>
            <a:r>
              <a:rPr lang="en-CA" u="sng" dirty="0" smtClean="0"/>
              <a:t>steroid </a:t>
            </a:r>
            <a:r>
              <a:rPr lang="en-CA" u="sng" dirty="0" smtClean="0"/>
              <a:t>hormones</a:t>
            </a:r>
            <a:r>
              <a:rPr lang="en-CA" dirty="0" smtClean="0"/>
              <a:t>)</a:t>
            </a:r>
          </a:p>
          <a:p>
            <a:r>
              <a:rPr lang="en-CA" dirty="0" smtClean="0"/>
              <a:t>Molecules </a:t>
            </a:r>
            <a:r>
              <a:rPr lang="en-CA" dirty="0" smtClean="0"/>
              <a:t>of the anti-inflammatory agent </a:t>
            </a:r>
            <a:r>
              <a:rPr lang="en-CA" u="sng" dirty="0" smtClean="0"/>
              <a:t>cortisone</a:t>
            </a:r>
            <a:r>
              <a:rPr lang="en-CA" dirty="0" smtClean="0"/>
              <a:t> contain three </a:t>
            </a:r>
            <a:r>
              <a:rPr lang="en-CA" dirty="0" err="1" smtClean="0"/>
              <a:t>ketone</a:t>
            </a:r>
            <a:r>
              <a:rPr lang="en-CA" dirty="0" smtClean="0"/>
              <a:t> groups.</a:t>
            </a:r>
          </a:p>
          <a:p>
            <a:r>
              <a:rPr lang="en-CA" dirty="0" smtClean="0"/>
              <a:t>Nail polish remover is made up of primarily, acetone. </a:t>
            </a:r>
          </a:p>
          <a:p>
            <a:r>
              <a:rPr lang="en-CA" dirty="0" smtClean="0"/>
              <a:t>Popcorn butter flavouring used to be made of </a:t>
            </a:r>
            <a:r>
              <a:rPr lang="en-CA" dirty="0" err="1" smtClean="0"/>
              <a:t>diketones</a:t>
            </a:r>
            <a:r>
              <a:rPr lang="en-CA" dirty="0" smtClean="0"/>
              <a:t>. </a:t>
            </a:r>
          </a:p>
          <a:p>
            <a:r>
              <a:rPr lang="en-CA" dirty="0" smtClean="0"/>
              <a:t>Bananas, apples, cheese, apricot, beef and cauliflower all contain </a:t>
            </a:r>
            <a:r>
              <a:rPr lang="en-CA" dirty="0" err="1" smtClean="0"/>
              <a:t>acetophenone</a:t>
            </a:r>
            <a:r>
              <a:rPr lang="en-CA" dirty="0" smtClean="0"/>
              <a:t>. </a:t>
            </a:r>
          </a:p>
          <a:p>
            <a:r>
              <a:rPr lang="en-CA" dirty="0" smtClean="0"/>
              <a:t>Fructose, which is found in many foods is also a </a:t>
            </a:r>
            <a:r>
              <a:rPr lang="en-CA" dirty="0" err="1" smtClean="0"/>
              <a:t>ketone</a:t>
            </a:r>
            <a:r>
              <a:rPr lang="en-CA" dirty="0" smtClean="0"/>
              <a:t>. Ex) honey, fruit juices  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 rot="20110411">
            <a:off x="4175026" y="2292812"/>
            <a:ext cx="472512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 descr="nature keto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365104"/>
            <a:ext cx="8784976" cy="2312447"/>
          </a:xfrm>
          <a:prstGeom prst="rect">
            <a:avLst/>
          </a:prstGeom>
        </p:spPr>
      </p:pic>
      <p:pic>
        <p:nvPicPr>
          <p:cNvPr id="3" name="Picture 2" descr="nature ketone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412776"/>
            <a:ext cx="3888432" cy="26086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5076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>
                <a:solidFill>
                  <a:schemeClr val="bg1"/>
                </a:solidFill>
              </a:rPr>
              <a:t>Ketones in Nature</a:t>
            </a:r>
            <a:endParaRPr lang="en-CA" sz="4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071007">
            <a:off x="4143902" y="2408335"/>
            <a:ext cx="48018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C00000"/>
                </a:solidFill>
              </a:rPr>
              <a:t>Ketones are found EVERYWHERE.</a:t>
            </a:r>
          </a:p>
          <a:p>
            <a:pPr>
              <a:buFont typeface="Arial" pitchFamily="34" charset="0"/>
              <a:buChar char="•"/>
            </a:pPr>
            <a:endParaRPr lang="en-CA" sz="2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3573016"/>
            <a:ext cx="20162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hlinkClick r:id="rId5"/>
              </a:rPr>
              <a:t>h</a:t>
            </a:r>
            <a:r>
              <a:rPr lang="en-CA" sz="1100" dirty="0" smtClean="0">
                <a:hlinkClick r:id="rId5"/>
              </a:rPr>
              <a:t>ttp://www2.chemistry.msu.edu/faculty/reusch/VirtTxtJml/aldket1.htm</a:t>
            </a:r>
            <a:r>
              <a:rPr lang="en-CA" sz="1100" dirty="0" smtClean="0"/>
              <a:t> </a:t>
            </a:r>
            <a:endParaRPr lang="en-CA" sz="1200" dirty="0"/>
          </a:p>
        </p:txBody>
      </p:sp>
      <p:sp>
        <p:nvSpPr>
          <p:cNvPr id="9" name="Rectangle 8"/>
          <p:cNvSpPr/>
          <p:nvPr/>
        </p:nvSpPr>
        <p:spPr>
          <a:xfrm>
            <a:off x="0" y="908720"/>
            <a:ext cx="914400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 smtClean="0">
                <a:solidFill>
                  <a:schemeClr val="bg1"/>
                </a:solidFill>
              </a:rPr>
              <a:t>Nomenclature of a </a:t>
            </a:r>
            <a:r>
              <a:rPr lang="en-CA" sz="5400" dirty="0" err="1" smtClean="0">
                <a:solidFill>
                  <a:schemeClr val="bg1"/>
                </a:solidFill>
              </a:rPr>
              <a:t>Ketone</a:t>
            </a:r>
            <a:endParaRPr lang="en-CA" sz="5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16416" y="0"/>
            <a:ext cx="827584" cy="6858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0" y="836712"/>
            <a:ext cx="9144000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0" y="1124744"/>
            <a:ext cx="7776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IUPAC Format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 Ketones end in “one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”. (suffix)</a:t>
            </a:r>
            <a:endParaRPr lang="en-CA" dirty="0" smtClean="0">
              <a:solidFill>
                <a:schemeClr val="bg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CA" dirty="0">
                <a:solidFill>
                  <a:schemeClr val="bg1"/>
                </a:solidFill>
              </a:rPr>
              <a:t>C</a:t>
            </a:r>
            <a:r>
              <a:rPr lang="en-CA" dirty="0" smtClean="0">
                <a:solidFill>
                  <a:schemeClr val="bg1"/>
                </a:solidFill>
              </a:rPr>
              <a:t>arbonyl functions can be found throughout a </a:t>
            </a:r>
            <a:r>
              <a:rPr lang="en-CA" dirty="0">
                <a:solidFill>
                  <a:schemeClr val="bg1"/>
                </a:solidFill>
              </a:rPr>
              <a:t>chain or </a:t>
            </a:r>
            <a:r>
              <a:rPr lang="en-CA" dirty="0" smtClean="0">
                <a:solidFill>
                  <a:schemeClr val="bg1"/>
                </a:solidFill>
              </a:rPr>
              <a:t>ring.  </a:t>
            </a: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Its location is shown by a </a:t>
            </a:r>
            <a:r>
              <a:rPr lang="en-CA" dirty="0">
                <a:solidFill>
                  <a:schemeClr val="bg1"/>
                </a:solidFill>
              </a:rPr>
              <a:t>locator number. 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One begins to number the parent chain from the end with the carbonyl group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When the </a:t>
            </a:r>
            <a:r>
              <a:rPr lang="en-CA" dirty="0" err="1" smtClean="0">
                <a:solidFill>
                  <a:schemeClr val="bg1"/>
                </a:solidFill>
              </a:rPr>
              <a:t>keto</a:t>
            </a:r>
            <a:r>
              <a:rPr lang="en-CA" dirty="0" smtClean="0">
                <a:solidFill>
                  <a:schemeClr val="bg1"/>
                </a:solidFill>
              </a:rPr>
              <a:t> group is the only functional group present the number </a:t>
            </a:r>
            <a:r>
              <a:rPr lang="en-CA" dirty="0" smtClean="0">
                <a:solidFill>
                  <a:schemeClr val="bg1"/>
                </a:solidFill>
              </a:rPr>
              <a:t>indicating it’s location is placed </a:t>
            </a:r>
            <a:r>
              <a:rPr lang="en-CA" dirty="0" smtClean="0">
                <a:solidFill>
                  <a:schemeClr val="bg1"/>
                </a:solidFill>
              </a:rPr>
              <a:t>in front of the root name (i.e.  </a:t>
            </a:r>
            <a:r>
              <a:rPr lang="en-CA" dirty="0" smtClean="0">
                <a:solidFill>
                  <a:schemeClr val="bg1"/>
                </a:solidFill>
              </a:rPr>
              <a:t>                2-butanone).</a:t>
            </a: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When other functional groups such as multiple bonds are present, the number locating the </a:t>
            </a:r>
            <a:r>
              <a:rPr lang="en-CA" dirty="0" err="1" smtClean="0">
                <a:solidFill>
                  <a:schemeClr val="bg1"/>
                </a:solidFill>
              </a:rPr>
              <a:t>keto</a:t>
            </a:r>
            <a:r>
              <a:rPr lang="en-CA" dirty="0" smtClean="0">
                <a:solidFill>
                  <a:schemeClr val="bg1"/>
                </a:solidFill>
              </a:rPr>
              <a:t> group is placed before the -one (i.e. </a:t>
            </a:r>
            <a:r>
              <a:rPr lang="en-CA" dirty="0" smtClean="0">
                <a:solidFill>
                  <a:schemeClr val="bg1"/>
                </a:solidFill>
              </a:rPr>
              <a:t>4-hexen-2-one).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dirty="0" smtClean="0">
                <a:solidFill>
                  <a:schemeClr val="bg1"/>
                </a:solidFill>
              </a:rPr>
              <a:t> Cyclic </a:t>
            </a:r>
            <a:r>
              <a:rPr lang="en-CA" dirty="0" err="1" smtClean="0">
                <a:solidFill>
                  <a:schemeClr val="bg1"/>
                </a:solidFill>
              </a:rPr>
              <a:t>ketones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CA" dirty="0" smtClean="0">
                <a:solidFill>
                  <a:schemeClr val="bg1"/>
                </a:solidFill>
              </a:rPr>
              <a:t>a number is not given unless more than one carbonyl group is attached.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53336"/>
            <a:ext cx="9144000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>
                <a:solidFill>
                  <a:srgbClr val="FF0000"/>
                </a:solidFill>
              </a:rPr>
              <a:t>Nomenclature Continued…</a:t>
            </a:r>
            <a:endParaRPr lang="en-CA" sz="3600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7239000" cy="4371752"/>
          </a:xfrm>
        </p:spPr>
        <p:txBody>
          <a:bodyPr>
            <a:normAutofit fontScale="62500" lnSpcReduction="20000"/>
          </a:bodyPr>
          <a:lstStyle/>
          <a:p>
            <a:r>
              <a:rPr lang="en-CA" sz="2900" dirty="0" smtClean="0"/>
              <a:t>The prefix is </a:t>
            </a:r>
            <a:r>
              <a:rPr lang="en-CA" sz="2900" dirty="0" err="1" smtClean="0"/>
              <a:t>oxo</a:t>
            </a:r>
            <a:r>
              <a:rPr lang="en-CA" sz="2900" dirty="0" smtClean="0"/>
              <a:t>, (</a:t>
            </a:r>
            <a:r>
              <a:rPr lang="en-CA" sz="2900" dirty="0" smtClean="0"/>
              <a:t>In more </a:t>
            </a:r>
            <a:r>
              <a:rPr lang="en-CA" sz="2900" dirty="0" smtClean="0"/>
              <a:t>complicated molecules </a:t>
            </a:r>
            <a:r>
              <a:rPr lang="en-CA" sz="2900" dirty="0" smtClean="0"/>
              <a:t>with higher priority functional groups, the </a:t>
            </a:r>
            <a:r>
              <a:rPr lang="en-CA" sz="2900" dirty="0" err="1" smtClean="0"/>
              <a:t>keto</a:t>
            </a:r>
            <a:r>
              <a:rPr lang="en-CA" sz="2900" dirty="0" smtClean="0"/>
              <a:t> group is named as an </a:t>
            </a:r>
            <a:r>
              <a:rPr lang="en-CA" sz="2900" b="1" i="1" dirty="0" err="1" smtClean="0"/>
              <a:t>oxo</a:t>
            </a:r>
            <a:r>
              <a:rPr lang="en-CA" sz="2900" dirty="0" smtClean="0"/>
              <a:t> </a:t>
            </a:r>
            <a:r>
              <a:rPr lang="en-CA" sz="2900" dirty="0" err="1" smtClean="0"/>
              <a:t>substituent</a:t>
            </a:r>
            <a:r>
              <a:rPr lang="en-CA" sz="2900" dirty="0" smtClean="0"/>
              <a:t>.)</a:t>
            </a:r>
          </a:p>
          <a:p>
            <a:endParaRPr lang="en-CA" sz="2900" dirty="0" smtClean="0"/>
          </a:p>
          <a:p>
            <a:r>
              <a:rPr lang="en-CA" sz="2900" dirty="0" smtClean="0"/>
              <a:t>In the case that there are two or more </a:t>
            </a:r>
            <a:r>
              <a:rPr lang="en-CA" sz="2900" dirty="0" err="1" smtClean="0"/>
              <a:t>keto</a:t>
            </a:r>
            <a:r>
              <a:rPr lang="en-CA" sz="2900" dirty="0" smtClean="0"/>
              <a:t> groups, this is indicated by a prefix placed in front of the one, along with numbers to locate the positions. </a:t>
            </a:r>
          </a:p>
          <a:p>
            <a:r>
              <a:rPr lang="en-CA" sz="2900" dirty="0" smtClean="0"/>
              <a:t>Ex</a:t>
            </a:r>
            <a:r>
              <a:rPr lang="en-CA" sz="2900" dirty="0" smtClean="0"/>
              <a:t>) </a:t>
            </a:r>
            <a:r>
              <a:rPr lang="en-CA" sz="2900" dirty="0" smtClean="0"/>
              <a:t>2,4-pentadione</a:t>
            </a:r>
          </a:p>
          <a:p>
            <a:endParaRPr lang="en-CA" sz="2600" dirty="0" smtClean="0"/>
          </a:p>
          <a:p>
            <a:endParaRPr lang="en-CA" sz="2600" dirty="0" smtClean="0"/>
          </a:p>
          <a:p>
            <a:endParaRPr lang="en-CA" sz="2600" dirty="0" smtClean="0"/>
          </a:p>
          <a:p>
            <a:endParaRPr lang="en-CA" sz="2600" dirty="0" smtClean="0"/>
          </a:p>
          <a:p>
            <a:r>
              <a:rPr lang="en-CA" sz="1000" dirty="0" smtClean="0"/>
              <a:t>http://www.mhhe.com/physsci/chemistry/carey/student/olc/graphics/nomenclature/ketones/ketones-1.html</a:t>
            </a:r>
          </a:p>
          <a:p>
            <a:r>
              <a:rPr lang="en-CA" sz="2800" dirty="0" smtClean="0"/>
              <a:t>There </a:t>
            </a:r>
            <a:r>
              <a:rPr lang="en-CA" sz="2800" dirty="0" smtClean="0"/>
              <a:t>are a number of compounds which were named before IUPAC developed the standardized nomenclature rules. Many of these compounds are still referred to by these common names. </a:t>
            </a:r>
            <a:r>
              <a:rPr lang="en-CA" sz="2800" dirty="0" smtClean="0"/>
              <a:t>Ex) acetone, </a:t>
            </a:r>
            <a:r>
              <a:rPr lang="en-CA" sz="2800" dirty="0" err="1" smtClean="0"/>
              <a:t>benzophenone</a:t>
            </a:r>
            <a:r>
              <a:rPr lang="en-CA" sz="2800" dirty="0" smtClean="0"/>
              <a:t>. </a:t>
            </a:r>
            <a:endParaRPr lang="en-CA" sz="2800" dirty="0"/>
          </a:p>
        </p:txBody>
      </p:sp>
      <p:pic>
        <p:nvPicPr>
          <p:cNvPr id="7" name="Picture 6" descr="ketones1-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212976"/>
            <a:ext cx="2736304" cy="1466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281</TotalTime>
  <Words>679</Words>
  <Application>Microsoft Office PowerPoint</Application>
  <PresentationFormat>On-screen Show (4:3)</PresentationFormat>
  <Paragraphs>115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Ketones</vt:lpstr>
      <vt:lpstr>Contents</vt:lpstr>
      <vt:lpstr>What are they? </vt:lpstr>
      <vt:lpstr>Slide 4</vt:lpstr>
      <vt:lpstr>Slide 5</vt:lpstr>
      <vt:lpstr>Where are they Continued…</vt:lpstr>
      <vt:lpstr>Slide 7</vt:lpstr>
      <vt:lpstr>Slide 8</vt:lpstr>
      <vt:lpstr>Nomenclature Continued…</vt:lpstr>
      <vt:lpstr>Slide 10</vt:lpstr>
      <vt:lpstr>Some Common Ketones…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Ketones</dc:title>
  <dc:creator>Smith Family</dc:creator>
  <cp:lastModifiedBy>Larry</cp:lastModifiedBy>
  <cp:revision>41</cp:revision>
  <dcterms:created xsi:type="dcterms:W3CDTF">2010-09-21T21:58:06Z</dcterms:created>
  <dcterms:modified xsi:type="dcterms:W3CDTF">2010-09-24T00:22:34Z</dcterms:modified>
</cp:coreProperties>
</file>